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64" r:id="rId4"/>
    <p:sldId id="265" r:id="rId5"/>
    <p:sldId id="267" r:id="rId6"/>
    <p:sldId id="268" r:id="rId7"/>
    <p:sldId id="266" r:id="rId8"/>
    <p:sldId id="269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8213E2D-3C21-4F8E-8CA7-FB3974E4EABC}" type="datetimeFigureOut">
              <a:rPr lang="de-DE" smtClean="0"/>
              <a:t>18.05.2014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4D8443C-D44E-454B-A361-8042C2EDE0DB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331640" y="692696"/>
            <a:ext cx="7272808" cy="3657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de-DE" sz="5400" dirty="0" smtClean="0"/>
              <a:t>T4 </a:t>
            </a:r>
            <a:r>
              <a:rPr lang="de-DE" sz="5400" dirty="0"/>
              <a:t>– </a:t>
            </a:r>
            <a:br>
              <a:rPr lang="de-DE" sz="5400" dirty="0"/>
            </a:br>
            <a:r>
              <a:rPr lang="de-DE" sz="5400" dirty="0" smtClean="0"/>
              <a:t>Rollen und Flaschenzug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14954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Hochziehen von Steinen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pic>
        <p:nvPicPr>
          <p:cNvPr id="3" name="Picture 2" descr="SE01068899_G064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3456384" cy="2942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391980" y="1556792"/>
            <a:ext cx="42844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200" b="1" dirty="0" smtClean="0">
                <a:solidFill>
                  <a:srgbClr val="FFFF00"/>
                </a:solidFill>
              </a:rPr>
              <a:t>Hochtragen</a:t>
            </a:r>
            <a:r>
              <a:rPr lang="de-DE" sz="2200" dirty="0" smtClean="0">
                <a:solidFill>
                  <a:srgbClr val="FFFF00"/>
                </a:solidFill>
              </a:rPr>
              <a:t> </a:t>
            </a:r>
            <a:r>
              <a:rPr lang="de-DE" sz="2200" dirty="0" smtClean="0"/>
              <a:t>über eine Treppe oder Leiter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200" dirty="0" smtClean="0"/>
              <a:t>An einem Seil nach oben </a:t>
            </a:r>
            <a:r>
              <a:rPr lang="de-DE" sz="2200" b="1" dirty="0" smtClean="0">
                <a:solidFill>
                  <a:srgbClr val="FFFF00"/>
                </a:solidFill>
              </a:rPr>
              <a:t>hochziehen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200" dirty="0" smtClean="0"/>
              <a:t>Benutzen einer </a:t>
            </a:r>
            <a:r>
              <a:rPr lang="de-DE" sz="2200" b="1" dirty="0" smtClean="0">
                <a:solidFill>
                  <a:srgbClr val="FFFF00"/>
                </a:solidFill>
              </a:rPr>
              <a:t>feste Rolle </a:t>
            </a:r>
            <a:r>
              <a:rPr lang="de-DE" sz="2200" dirty="0" smtClean="0"/>
              <a:t>(wie im Bild)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200" dirty="0" smtClean="0"/>
              <a:t>Benutzen einer </a:t>
            </a:r>
            <a:r>
              <a:rPr lang="de-DE" sz="2200" b="1" dirty="0" smtClean="0">
                <a:solidFill>
                  <a:srgbClr val="FFFF00"/>
                </a:solidFill>
              </a:rPr>
              <a:t>losen Rolle</a:t>
            </a:r>
            <a:endParaRPr lang="de-DE" sz="2200" b="1" dirty="0">
              <a:solidFill>
                <a:srgbClr val="FFFF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11560" y="4653136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Vor- und Nachteile von 1. bis 4.:</a:t>
            </a:r>
          </a:p>
          <a:p>
            <a:pPr marL="342900" indent="-342900">
              <a:buAutoNum type="arabicPeriod"/>
            </a:pPr>
            <a:r>
              <a:rPr lang="de-DE" dirty="0" smtClean="0"/>
              <a:t>Vorteil: keine Hilfsmittel, Nachteile: Zeitaufwand, langer Weg, viel Kraft nötig</a:t>
            </a:r>
          </a:p>
          <a:p>
            <a:pPr marL="342900" indent="-342900">
              <a:buAutoNum type="arabicPeriod"/>
            </a:pPr>
            <a:r>
              <a:rPr lang="de-DE" dirty="0" smtClean="0"/>
              <a:t>Vorteil: kein Laufen nötig,  Nachteil: viel Kraft nötig</a:t>
            </a:r>
          </a:p>
          <a:p>
            <a:pPr marL="342900" indent="-342900">
              <a:buAutoNum type="arabicPeriod"/>
            </a:pPr>
            <a:r>
              <a:rPr lang="de-DE" dirty="0" smtClean="0"/>
              <a:t>Vorteile: kein Laufen nötig, nach unten ziehen möglich, </a:t>
            </a:r>
            <a:br>
              <a:rPr lang="de-DE" dirty="0" smtClean="0"/>
            </a:br>
            <a:r>
              <a:rPr lang="de-DE" dirty="0" smtClean="0"/>
              <a:t>Nachteile: viel Kraft nötig, Aufbauen der Rolle nötig</a:t>
            </a:r>
          </a:p>
          <a:p>
            <a:pPr marL="342900" indent="-342900">
              <a:buAutoNum type="arabicPeriod"/>
            </a:pPr>
            <a:r>
              <a:rPr lang="de-DE" dirty="0" smtClean="0"/>
              <a:t>Vorteile: kein Laufen nötig, man spart Kraft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Nachteile: sehr aufwändiger Aufbau, mehr Zugstrecke nötig</a:t>
            </a:r>
          </a:p>
        </p:txBody>
      </p:sp>
    </p:spTree>
    <p:extLst>
      <p:ext uri="{BB962C8B-B14F-4D97-AF65-F5344CB8AC3E}">
        <p14:creationId xmlns:p14="http://schemas.microsoft.com/office/powerpoint/2010/main" val="211166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Feste Rolle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35691" y="1556792"/>
            <a:ext cx="4284476" cy="133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Zugkraft = Gewichtskraft</a:t>
            </a:r>
          </a:p>
          <a:p>
            <a:r>
              <a:rPr lang="de-DE" sz="2200" b="1" dirty="0" err="1" smtClean="0"/>
              <a:t>F</a:t>
            </a:r>
            <a:r>
              <a:rPr lang="de-DE" sz="2200" b="1" baseline="-25000" dirty="0" err="1" smtClean="0"/>
              <a:t>z</a:t>
            </a:r>
            <a:r>
              <a:rPr lang="de-DE" sz="2200" b="1" dirty="0" smtClean="0"/>
              <a:t> = F</a:t>
            </a:r>
            <a:r>
              <a:rPr lang="de-DE" sz="2200" b="1" baseline="-25000" dirty="0" smtClean="0"/>
              <a:t>G</a:t>
            </a:r>
          </a:p>
          <a:p>
            <a:endParaRPr lang="de-DE" sz="2200" b="1" baseline="-25000" dirty="0"/>
          </a:p>
          <a:p>
            <a:r>
              <a:rPr lang="de-DE" sz="2200" b="1" dirty="0" err="1" smtClean="0"/>
              <a:t>Zugweg</a:t>
            </a:r>
            <a:r>
              <a:rPr lang="de-DE" sz="2200" b="1" dirty="0" smtClean="0"/>
              <a:t> = </a:t>
            </a:r>
            <a:r>
              <a:rPr lang="de-DE" sz="2200" b="1" dirty="0" err="1" smtClean="0"/>
              <a:t>Hubweg</a:t>
            </a:r>
            <a:endParaRPr lang="de-DE" sz="2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465313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Warum sollte der Bauarbeiter die feste Rolle benutzen und nicht z. B. von oben hochtragen?</a:t>
            </a:r>
          </a:p>
          <a:p>
            <a:r>
              <a:rPr lang="de-DE" dirty="0" smtClean="0"/>
              <a:t>Er kann seine eigene Masse / Gewichtskraft ausnutzen.</a:t>
            </a:r>
          </a:p>
        </p:txBody>
      </p:sp>
      <p:pic>
        <p:nvPicPr>
          <p:cNvPr id="2050" name="Picture 2" descr="http://wolf-roessnitz.de/Unterricht/Physik/kraftumfE/1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89361"/>
            <a:ext cx="28289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3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Lose Rolle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35691" y="1556792"/>
            <a:ext cx="4284476" cy="1333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Zugkraft = </a:t>
            </a:r>
            <a:r>
              <a:rPr lang="de-DE" sz="2200" b="1" dirty="0" smtClean="0">
                <a:latin typeface="Calibri" panose="020F0502020204030204" pitchFamily="34" charset="0"/>
              </a:rPr>
              <a:t>½ ∙ </a:t>
            </a:r>
            <a:r>
              <a:rPr lang="de-DE" sz="2200" b="1" dirty="0" smtClean="0"/>
              <a:t>Gewichtskraft</a:t>
            </a:r>
          </a:p>
          <a:p>
            <a:r>
              <a:rPr lang="de-DE" sz="2200" b="1" dirty="0" err="1" smtClean="0"/>
              <a:t>F</a:t>
            </a:r>
            <a:r>
              <a:rPr lang="de-DE" sz="2200" b="1" baseline="-25000" dirty="0" err="1" smtClean="0"/>
              <a:t>z</a:t>
            </a:r>
            <a:r>
              <a:rPr lang="de-DE" sz="2200" b="1" dirty="0" smtClean="0"/>
              <a:t> = </a:t>
            </a:r>
            <a:r>
              <a:rPr lang="de-DE" sz="2200" b="1" dirty="0">
                <a:latin typeface="Calibri" panose="020F0502020204030204" pitchFamily="34" charset="0"/>
              </a:rPr>
              <a:t>½ ∙ </a:t>
            </a:r>
            <a:r>
              <a:rPr lang="de-DE" sz="2200" b="1" dirty="0" smtClean="0"/>
              <a:t>F</a:t>
            </a:r>
            <a:r>
              <a:rPr lang="de-DE" sz="2200" b="1" baseline="-25000" dirty="0" smtClean="0"/>
              <a:t>G</a:t>
            </a:r>
          </a:p>
          <a:p>
            <a:endParaRPr lang="de-DE" sz="2200" b="1" baseline="-25000" dirty="0"/>
          </a:p>
          <a:p>
            <a:r>
              <a:rPr lang="de-DE" sz="2200" b="1" dirty="0" err="1" smtClean="0"/>
              <a:t>Zugweg</a:t>
            </a:r>
            <a:r>
              <a:rPr lang="de-DE" sz="2200" b="1" dirty="0" smtClean="0"/>
              <a:t> = 2 ∙ </a:t>
            </a:r>
            <a:r>
              <a:rPr lang="de-DE" sz="2200" b="1" dirty="0" err="1" smtClean="0"/>
              <a:t>Hubweg</a:t>
            </a:r>
            <a:endParaRPr lang="de-DE" sz="2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465313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Warum sollte der Bauarbeiter die lose Rolle benutzen und nicht z. B. von oben hochtragen?</a:t>
            </a:r>
          </a:p>
          <a:p>
            <a:r>
              <a:rPr lang="de-DE" dirty="0" smtClean="0"/>
              <a:t>Er spart die Hälfte an Kraft.</a:t>
            </a:r>
          </a:p>
        </p:txBody>
      </p:sp>
      <p:pic>
        <p:nvPicPr>
          <p:cNvPr id="3074" name="Picture 2" descr="http://wolf-roessnitz.de/Unterricht/Physik/kraftumfE/1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1248"/>
            <a:ext cx="283845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37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owderguide.com/typo3temp/pics/3d0c8d4f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4680520" cy="468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4.bp.blogspot.com/-Rrhe0KLZCoE/TfvC0mbqrYI/AAAAAAAAC4E/Waak_WsZjWo/s1600/Flaschen_IMG_217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12651"/>
            <a:ext cx="4824536" cy="500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ofw-112.dyndns.org/images/070116hwaufbaugreifzug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95600"/>
            <a:ext cx="5472608" cy="410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41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Lose Rolle - Arbeit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35691" y="1556792"/>
            <a:ext cx="42844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Spart man mit der losen Rolle neben der Kraft auch Arbeit?</a:t>
            </a:r>
          </a:p>
          <a:p>
            <a:endParaRPr lang="de-DE" sz="2200" b="1" dirty="0" smtClean="0"/>
          </a:p>
          <a:p>
            <a:r>
              <a:rPr lang="de-DE" sz="2200" b="1" dirty="0" smtClean="0"/>
              <a:t>W = F ∙ s</a:t>
            </a:r>
          </a:p>
          <a:p>
            <a:endParaRPr lang="de-DE" sz="2200" b="1" dirty="0"/>
          </a:p>
          <a:p>
            <a:r>
              <a:rPr lang="de-DE" sz="2200" b="1" dirty="0" smtClean="0"/>
              <a:t>Beispiel: Eimer 10kg, Höhe: 4m</a:t>
            </a:r>
            <a:endParaRPr lang="de-DE" sz="22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4437112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Ohne Lose Rolle:</a:t>
            </a:r>
          </a:p>
          <a:p>
            <a:r>
              <a:rPr lang="de-DE" dirty="0" smtClean="0"/>
              <a:t>W = F ∙ s</a:t>
            </a:r>
          </a:p>
          <a:p>
            <a:r>
              <a:rPr lang="de-DE" dirty="0" smtClean="0"/>
              <a:t>W = 100 N ∙ 4m</a:t>
            </a:r>
          </a:p>
          <a:p>
            <a:r>
              <a:rPr lang="de-DE" dirty="0" smtClean="0"/>
              <a:t>W = 400 J</a:t>
            </a:r>
          </a:p>
          <a:p>
            <a:r>
              <a:rPr lang="de-DE" dirty="0" smtClean="0"/>
              <a:t>Mit loser Roller:</a:t>
            </a:r>
          </a:p>
          <a:p>
            <a:r>
              <a:rPr lang="de-DE" dirty="0" smtClean="0"/>
              <a:t>W = 50 N ∙ 8m = 400 J</a:t>
            </a:r>
          </a:p>
          <a:p>
            <a:r>
              <a:rPr lang="de-DE" dirty="0" smtClean="0"/>
              <a:t>Man spart der Hälfte der Kraft mit der losen Rolle.</a:t>
            </a:r>
          </a:p>
          <a:p>
            <a:r>
              <a:rPr lang="de-DE" dirty="0" smtClean="0"/>
              <a:t>Aber, da der </a:t>
            </a:r>
            <a:r>
              <a:rPr lang="de-DE" dirty="0" err="1" smtClean="0"/>
              <a:t>Zugweg</a:t>
            </a:r>
            <a:r>
              <a:rPr lang="de-DE" dirty="0" smtClean="0"/>
              <a:t> doppelt so lang ist, spart man  keine Arbeit.</a:t>
            </a:r>
          </a:p>
        </p:txBody>
      </p:sp>
      <p:pic>
        <p:nvPicPr>
          <p:cNvPr id="3074" name="Picture 2" descr="http://wolf-roessnitz.de/Unterricht/Physik/kraftumfE/1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1248"/>
            <a:ext cx="283845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25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Flaschenzug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35691" y="1556792"/>
            <a:ext cx="42844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Ein Flaschenzug ist eine </a:t>
            </a:r>
            <a:r>
              <a:rPr lang="de-DE" sz="2200" b="1" dirty="0" smtClean="0"/>
              <a:t>Kombination</a:t>
            </a:r>
            <a:r>
              <a:rPr lang="de-DE" sz="2200" dirty="0" smtClean="0"/>
              <a:t> aus festen und losen Rollen.</a:t>
            </a:r>
          </a:p>
          <a:p>
            <a:r>
              <a:rPr lang="de-DE" sz="2200" dirty="0" smtClean="0"/>
              <a:t>Man spart Kraft, muss aber sehr viel Weg ziehen.</a:t>
            </a:r>
          </a:p>
          <a:p>
            <a:r>
              <a:rPr lang="de-DE" sz="2200" dirty="0" smtClean="0"/>
              <a:t>Wie viel Kraft man spart, hängt von der </a:t>
            </a:r>
            <a:r>
              <a:rPr lang="de-DE" sz="2200" b="1" dirty="0" smtClean="0">
                <a:solidFill>
                  <a:srgbClr val="FFFF00"/>
                </a:solidFill>
              </a:rPr>
              <a:t>Zahl der tragenden Seile </a:t>
            </a:r>
            <a:r>
              <a:rPr lang="de-DE" sz="2200" dirty="0" smtClean="0"/>
              <a:t>ab.</a:t>
            </a:r>
            <a:endParaRPr lang="de-DE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3507599" y="4842828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Bild: G = 10N, Höhe h = 0,6m</a:t>
            </a:r>
          </a:p>
          <a:p>
            <a:r>
              <a:rPr lang="de-DE" sz="2400" dirty="0" smtClean="0"/>
              <a:t>4 tragende Seile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2400" dirty="0" smtClean="0">
                <a:sym typeface="Wingdings" panose="05000000000000000000" pitchFamily="2" charset="2"/>
              </a:rPr>
              <a:t>Zugkraft: F = 2,5N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sz="2400" dirty="0" err="1" smtClean="0">
                <a:sym typeface="Wingdings" panose="05000000000000000000" pitchFamily="2" charset="2"/>
              </a:rPr>
              <a:t>Zugweg</a:t>
            </a:r>
            <a:r>
              <a:rPr lang="de-DE" sz="2400" dirty="0" smtClean="0">
                <a:sym typeface="Wingdings" panose="05000000000000000000" pitchFamily="2" charset="2"/>
              </a:rPr>
              <a:t>: s = 2,4m</a:t>
            </a:r>
            <a:endParaRPr lang="de-DE" sz="2400" dirty="0" smtClean="0"/>
          </a:p>
        </p:txBody>
      </p:sp>
      <p:pic>
        <p:nvPicPr>
          <p:cNvPr id="5122" name="Picture 2" descr="http://www.lehrer.uni-karlsruhe.de/~za220/814/Bilder/flaschenzu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2276475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16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/>
          <a:lstStyle/>
          <a:p>
            <a:r>
              <a:rPr lang="de-DE" sz="4400" dirty="0" smtClean="0"/>
              <a:t>Goldene Regel der Mechanik</a:t>
            </a:r>
            <a:endParaRPr lang="de-DE" sz="4400" dirty="0"/>
          </a:p>
        </p:txBody>
      </p:sp>
      <p:sp>
        <p:nvSpPr>
          <p:cNvPr id="4" name="Textfeld 3"/>
          <p:cNvSpPr txBox="1"/>
          <p:nvPr/>
        </p:nvSpPr>
        <p:spPr>
          <a:xfrm>
            <a:off x="6372200" y="15567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35691" y="1556792"/>
            <a:ext cx="42844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Je mehr Kraft gespart wird, desto länger ist der Weg der wirkenden Kraft.</a:t>
            </a:r>
          </a:p>
          <a:p>
            <a:endParaRPr lang="de-DE" sz="2200" b="1" dirty="0"/>
          </a:p>
          <a:p>
            <a:r>
              <a:rPr lang="de-DE" sz="2200" b="1" dirty="0" smtClean="0"/>
              <a:t>Beispiele?</a:t>
            </a:r>
            <a:endParaRPr lang="de-DE" sz="2200" b="1" dirty="0"/>
          </a:p>
        </p:txBody>
      </p:sp>
      <p:pic>
        <p:nvPicPr>
          <p:cNvPr id="5122" name="Picture 2" descr="http://www.lehrer.uni-karlsruhe.de/~za220/814/Bilder/flaschenzu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2276475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leifiphysik.de/sites/default/files/medien/wippe_einfmasch_g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07741"/>
            <a:ext cx="4510071" cy="288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leifiphysik.de/sites/default/files/medien/image741_einfmasch_gru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59" y="3677073"/>
            <a:ext cx="4191000" cy="2876551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6152" name="Picture 8" descr="http://images.fotocommunity.de/bilder/international-regions/alps-alpen-alpes/serpentinen-in-den-alpen-e5496c63-fa66-4417-b9bc-1ac26f9b4dd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122" y="3307741"/>
            <a:ext cx="5124816" cy="343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24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Larissa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325</Words>
  <Application>Microsoft Office PowerPoint</Application>
  <PresentationFormat>Bildschirmpräsentation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Wingdings</vt:lpstr>
      <vt:lpstr>Elementar</vt:lpstr>
      <vt:lpstr>PowerPoint-Präsentation</vt:lpstr>
      <vt:lpstr>Hochziehen von Steinen</vt:lpstr>
      <vt:lpstr>Feste Rolle</vt:lpstr>
      <vt:lpstr>Lose Rolle</vt:lpstr>
      <vt:lpstr>PowerPoint-Präsentation</vt:lpstr>
      <vt:lpstr>Lose Rolle - Arbeit</vt:lpstr>
      <vt:lpstr>Flaschenzug</vt:lpstr>
      <vt:lpstr>Goldene Regel der Mechanik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Wird auf den Bildern gearbeitet?</dc:title>
  <dc:creator>Laumann</dc:creator>
  <cp:lastModifiedBy>Laumann</cp:lastModifiedBy>
  <cp:revision>14</cp:revision>
  <dcterms:created xsi:type="dcterms:W3CDTF">2013-04-16T17:06:30Z</dcterms:created>
  <dcterms:modified xsi:type="dcterms:W3CDTF">2014-05-18T08:34:23Z</dcterms:modified>
</cp:coreProperties>
</file>